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8" r:id="rId1"/>
  </p:sldMasterIdLst>
  <p:sldIdLst>
    <p:sldId id="256" r:id="rId2"/>
    <p:sldId id="257" r:id="rId3"/>
    <p:sldId id="261" r:id="rId4"/>
    <p:sldId id="262" r:id="rId5"/>
    <p:sldId id="265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7471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4201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7930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8440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766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8907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86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4300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370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7361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659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9347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3785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9411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1866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4175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8474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4095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157ACD8-6E3D-48B4-9B21-C1EF4543EBB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42F6E-5290-430C-B308-C4A8E2C2D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1951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39" r:id="rId1"/>
    <p:sldLayoutId id="2147484140" r:id="rId2"/>
    <p:sldLayoutId id="2147484141" r:id="rId3"/>
    <p:sldLayoutId id="2147484142" r:id="rId4"/>
    <p:sldLayoutId id="2147484143" r:id="rId5"/>
    <p:sldLayoutId id="2147484144" r:id="rId6"/>
    <p:sldLayoutId id="2147484145" r:id="rId7"/>
    <p:sldLayoutId id="2147484146" r:id="rId8"/>
    <p:sldLayoutId id="2147484147" r:id="rId9"/>
    <p:sldLayoutId id="2147484148" r:id="rId10"/>
    <p:sldLayoutId id="2147484149" r:id="rId11"/>
    <p:sldLayoutId id="2147484150" r:id="rId12"/>
    <p:sldLayoutId id="2147484151" r:id="rId13"/>
    <p:sldLayoutId id="2147484152" r:id="rId14"/>
    <p:sldLayoutId id="2147484153" r:id="rId15"/>
    <p:sldLayoutId id="2147484154" r:id="rId16"/>
    <p:sldLayoutId id="2147484155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43608" y="2276872"/>
            <a:ext cx="6840760" cy="1800200"/>
          </a:xfrm>
        </p:spPr>
        <p:txBody>
          <a:bodyPr>
            <a:noAutofit/>
          </a:bodyPr>
          <a:lstStyle/>
          <a:p>
            <a:r>
              <a:rPr lang="zh-TW" altLang="en-US" sz="7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業務</a:t>
            </a:r>
            <a:r>
              <a:rPr lang="zh-TW" altLang="en-US" sz="7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介紹與宣導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3215" y="4653136"/>
            <a:ext cx="6620968" cy="861420"/>
          </a:xfrm>
        </p:spPr>
        <p:txBody>
          <a:bodyPr>
            <a:normAutofit/>
          </a:bodyPr>
          <a:lstStyle/>
          <a:p>
            <a:r>
              <a:rPr lang="zh-TW" altLang="en-US" sz="3200" b="1" dirty="0" smtClean="0"/>
              <a:t>技士 許亮揚 </a:t>
            </a:r>
            <a:r>
              <a:rPr lang="en-US" altLang="zh-TW" sz="3200" b="1" dirty="0" smtClean="0"/>
              <a:t>(#4602)</a:t>
            </a:r>
            <a:endParaRPr lang="zh-TW" altLang="en-US" sz="3200" b="1" dirty="0"/>
          </a:p>
        </p:txBody>
      </p:sp>
      <p:sp>
        <p:nvSpPr>
          <p:cNvPr id="4" name="文字方塊 3"/>
          <p:cNvSpPr txBox="1"/>
          <p:nvPr/>
        </p:nvSpPr>
        <p:spPr>
          <a:xfrm>
            <a:off x="6012160" y="5092529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大學部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0047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71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標題 14"/>
          <p:cNvSpPr>
            <a:spLocks noGrp="1"/>
          </p:cNvSpPr>
          <p:nvPr>
            <p:ph type="title"/>
          </p:nvPr>
        </p:nvSpPr>
        <p:spPr>
          <a:xfrm>
            <a:off x="1403648" y="1600200"/>
            <a:ext cx="7587952" cy="1036712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+mn-ea"/>
                <a:ea typeface="+mn-ea"/>
              </a:rPr>
              <a:t>主要業務</a:t>
            </a:r>
          </a:p>
        </p:txBody>
      </p:sp>
      <p:sp>
        <p:nvSpPr>
          <p:cNvPr id="16" name="文字版面配置區 15"/>
          <p:cNvSpPr>
            <a:spLocks noGrp="1"/>
          </p:cNvSpPr>
          <p:nvPr>
            <p:ph type="body" idx="1"/>
          </p:nvPr>
        </p:nvSpPr>
        <p:spPr>
          <a:xfrm>
            <a:off x="1403648" y="3068960"/>
            <a:ext cx="7163073" cy="2558008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buFont typeface="Wingdings" panose="05000000000000000000" pitchFamily="2" charset="2"/>
              <a:buChar char="u"/>
            </a:pPr>
            <a:r>
              <a:rPr lang="zh-TW" altLang="en-US" sz="3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系上經費的管理及核銷</a:t>
            </a:r>
            <a:endParaRPr lang="en-US" altLang="zh-TW" sz="3600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u"/>
            </a:pPr>
            <a:r>
              <a:rPr lang="zh-TW" altLang="en-US" sz="3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教室、教學實驗室設備的管理與維護</a:t>
            </a:r>
            <a:endParaRPr lang="zh-TW" altLang="en-US" sz="36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lvl="0" indent="-342900">
              <a:buFont typeface="Wingdings" panose="05000000000000000000" pitchFamily="2" charset="2"/>
              <a:buChar char="u"/>
            </a:pPr>
            <a:r>
              <a:rPr lang="zh-TW" altLang="en-US" sz="3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教學實驗室的安全及衛生管理</a:t>
            </a:r>
            <a:endParaRPr lang="en-US" altLang="zh-TW" sz="3600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lvl="0" indent="-342900">
              <a:buFont typeface="Wingdings" panose="05000000000000000000" pitchFamily="2" charset="2"/>
              <a:buChar char="u"/>
            </a:pPr>
            <a:r>
              <a:rPr lang="zh-TW" altLang="en-US" sz="36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系館設備的管理與</a:t>
            </a:r>
            <a:r>
              <a:rPr lang="zh-TW" altLang="en-US" sz="3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維護</a:t>
            </a:r>
            <a:endParaRPr lang="zh-TW" altLang="en-US" sz="36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758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  <a:solidFill>
            <a:srgbClr val="747179"/>
          </a:solidFill>
        </p:spPr>
        <p:txBody>
          <a:bodyPr>
            <a:normAutofit/>
          </a:bodyPr>
          <a:lstStyle/>
          <a:p>
            <a:pPr algn="ctr"/>
            <a:r>
              <a:rPr lang="zh-TW" altLang="en-US" sz="6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ea"/>
              </a:rPr>
              <a:t>宣導事項</a:t>
            </a:r>
            <a:endParaRPr lang="zh-TW" altLang="en-US" sz="6000" b="1" dirty="0">
              <a:solidFill>
                <a:schemeClr val="accent1">
                  <a:lumMod val="40000"/>
                  <a:lumOff val="60000"/>
                </a:schemeClr>
              </a:solidFill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268760"/>
            <a:ext cx="8424935" cy="590465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altLang="zh-TW" sz="2400" dirty="0" smtClean="0"/>
          </a:p>
          <a:p>
            <a:pPr lvl="0">
              <a:buFont typeface="Wingdings" panose="05000000000000000000" pitchFamily="2" charset="2"/>
              <a:buChar char="l"/>
            </a:pPr>
            <a:r>
              <a:rPr lang="zh-TW" altLang="en-US" sz="2400" dirty="0" smtClean="0"/>
              <a:t>配合學校防疫政策，進入系館時須戴口罩及嗶學生證量測額溫，無學生證請量額溫後掃描</a:t>
            </a:r>
            <a:r>
              <a:rPr lang="en-US" altLang="zh-TW" sz="2400" dirty="0" smtClean="0"/>
              <a:t>QR code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lvl="0">
              <a:buFont typeface="Wingdings" panose="05000000000000000000" pitchFamily="2" charset="2"/>
              <a:buChar char="l"/>
            </a:pPr>
            <a:r>
              <a:rPr lang="en-US" altLang="zh-TW" sz="2400" dirty="0" smtClean="0"/>
              <a:t>1F</a:t>
            </a:r>
            <a:r>
              <a:rPr lang="zh-TW" altLang="en-US" sz="2400" dirty="0" smtClean="0"/>
              <a:t>中庭公共</a:t>
            </a:r>
            <a:r>
              <a:rPr lang="zh-TW" altLang="zh-TW" sz="2400" dirty="0" smtClean="0"/>
              <a:t>空間</a:t>
            </a:r>
            <a:r>
              <a:rPr lang="zh-TW" altLang="zh-TW" sz="2400" dirty="0"/>
              <a:t>之擺設請勿隨意變動</a:t>
            </a:r>
            <a:r>
              <a:rPr lang="zh-TW" altLang="zh-TW" sz="2400" dirty="0" smtClean="0"/>
              <a:t>，</a:t>
            </a:r>
            <a:r>
              <a:rPr lang="zh-TW" altLang="en-US" sz="2400" dirty="0" smtClean="0"/>
              <a:t>使用完畢離開前桌上須清理乾淨，並關掉電燈及吊扇</a:t>
            </a:r>
            <a:r>
              <a:rPr lang="zh-TW" altLang="zh-TW" sz="2400" dirty="0" smtClean="0"/>
              <a:t>。</a:t>
            </a:r>
            <a:endParaRPr lang="zh-TW" altLang="zh-TW" sz="2400" dirty="0"/>
          </a:p>
          <a:p>
            <a:pPr>
              <a:buFont typeface="Wingdings" panose="05000000000000000000" pitchFamily="2" charset="2"/>
              <a:buChar char="l"/>
            </a:pPr>
            <a:r>
              <a:rPr lang="zh-TW" altLang="zh-TW" sz="2400" dirty="0"/>
              <a:t>腳踏車</a:t>
            </a:r>
            <a:r>
              <a:rPr lang="zh-TW" altLang="zh-TW" sz="2400" dirty="0" smtClean="0"/>
              <a:t>請停放</a:t>
            </a:r>
            <a:r>
              <a:rPr lang="zh-TW" altLang="en-US" sz="2400" dirty="0" smtClean="0"/>
              <a:t>車棚</a:t>
            </a:r>
            <a:r>
              <a:rPr lang="zh-TW" altLang="zh-TW" sz="2400" dirty="0" smtClean="0"/>
              <a:t>，</a:t>
            </a:r>
            <a:r>
              <a:rPr lang="zh-TW" altLang="en-US" sz="2400" dirty="0" smtClean="0"/>
              <a:t>隨意停放</a:t>
            </a:r>
            <a:r>
              <a:rPr lang="zh-TW" altLang="zh-TW" sz="2400" dirty="0" smtClean="0"/>
              <a:t>將</a:t>
            </a:r>
            <a:r>
              <a:rPr lang="zh-TW" altLang="zh-TW" sz="2400" dirty="0"/>
              <a:t>會</a:t>
            </a:r>
            <a:r>
              <a:rPr lang="zh-TW" altLang="zh-TW" sz="2400" dirty="0" smtClean="0"/>
              <a:t>被</a:t>
            </a:r>
            <a:r>
              <a:rPr lang="zh-TW" altLang="en-US" sz="2400" dirty="0" smtClean="0"/>
              <a:t>系辦</a:t>
            </a:r>
            <a:r>
              <a:rPr lang="zh-TW" altLang="zh-TW" sz="2400" dirty="0" smtClean="0"/>
              <a:t>上鎖，</a:t>
            </a:r>
            <a:r>
              <a:rPr lang="zh-TW" altLang="en-US" sz="2400" dirty="0" smtClean="0"/>
              <a:t>累犯二次</a:t>
            </a:r>
            <a:r>
              <a:rPr lang="zh-TW" altLang="zh-TW" sz="2400" dirty="0" smtClean="0"/>
              <a:t>須</a:t>
            </a:r>
            <a:r>
              <a:rPr lang="zh-TW" altLang="zh-TW" sz="2400" dirty="0"/>
              <a:t>進行勞作</a:t>
            </a:r>
            <a:r>
              <a:rPr lang="zh-TW" altLang="zh-TW" sz="2400" dirty="0" smtClean="0"/>
              <a:t>服務</a:t>
            </a:r>
            <a:r>
              <a:rPr lang="en-US" altLang="zh-TW" sz="2400" dirty="0" smtClean="0"/>
              <a:t>4</a:t>
            </a:r>
            <a:r>
              <a:rPr lang="zh-TW" altLang="en-US" sz="2400" dirty="0" smtClean="0"/>
              <a:t>小時</a:t>
            </a:r>
            <a:r>
              <a:rPr lang="zh-TW" altLang="zh-TW" sz="2400" dirty="0" smtClean="0"/>
              <a:t>。</a:t>
            </a:r>
            <a:endParaRPr lang="en-US" altLang="zh-TW" sz="24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TW" sz="2400" dirty="0" smtClean="0"/>
              <a:t>EC107</a:t>
            </a:r>
            <a:r>
              <a:rPr lang="zh-TW" altLang="en-US" sz="2400" dirty="0" smtClean="0"/>
              <a:t>階梯教室、</a:t>
            </a:r>
            <a:r>
              <a:rPr lang="en-US" altLang="zh-TW" sz="2400" dirty="0" smtClean="0"/>
              <a:t>EB105</a:t>
            </a:r>
            <a:r>
              <a:rPr lang="zh-TW" altLang="en-US" sz="2400" dirty="0"/>
              <a:t>階梯教室、</a:t>
            </a:r>
            <a:r>
              <a:rPr lang="en-US" altLang="zh-TW" sz="2400" dirty="0" smtClean="0"/>
              <a:t>EC501</a:t>
            </a:r>
            <a:r>
              <a:rPr lang="zh-TW" altLang="en-US" sz="2400" dirty="0" smtClean="0"/>
              <a:t>電腦教室及各實驗室禁止</a:t>
            </a:r>
            <a:r>
              <a:rPr lang="zh-TW" altLang="zh-TW" sz="2400" dirty="0" smtClean="0"/>
              <a:t>飲食</a:t>
            </a:r>
            <a:r>
              <a:rPr lang="zh-TW" altLang="en-US" sz="2400" dirty="0" smtClean="0"/>
              <a:t>及亂丟垃圾，一般教室禁止亂</a:t>
            </a:r>
            <a:r>
              <a:rPr lang="zh-TW" altLang="en-US" sz="2400" dirty="0"/>
              <a:t>丟</a:t>
            </a:r>
            <a:r>
              <a:rPr lang="zh-TW" altLang="en-US" sz="2400" dirty="0" smtClean="0"/>
              <a:t>垃圾。</a:t>
            </a:r>
            <a:endParaRPr lang="en-US" altLang="zh-TW" sz="24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zh-TW" altLang="zh-TW" sz="2400" dirty="0"/>
              <a:t>如發現系館建物損</a:t>
            </a:r>
            <a:r>
              <a:rPr lang="zh-TW" altLang="en-US" sz="2400" dirty="0"/>
              <a:t>壞</a:t>
            </a:r>
            <a:r>
              <a:rPr lang="zh-TW" altLang="zh-TW" sz="2400" dirty="0"/>
              <a:t>或設備故障，請協助通知</a:t>
            </a:r>
            <a:r>
              <a:rPr lang="zh-TW" altLang="en-US" sz="2400" dirty="0"/>
              <a:t>相關人員或</a:t>
            </a:r>
            <a:r>
              <a:rPr lang="zh-TW" altLang="zh-TW" sz="2400" dirty="0"/>
              <a:t>系</a:t>
            </a:r>
            <a:r>
              <a:rPr lang="zh-TW" altLang="zh-TW" sz="2400" dirty="0" smtClean="0"/>
              <a:t>辦公室</a:t>
            </a:r>
            <a:r>
              <a:rPr lang="zh-TW" altLang="en-US" sz="2400" dirty="0" smtClean="0"/>
              <a:t>進行處理</a:t>
            </a:r>
            <a:r>
              <a:rPr lang="zh-TW" altLang="zh-TW" sz="2400" dirty="0" smtClean="0"/>
              <a:t>。</a:t>
            </a:r>
            <a:endParaRPr lang="en-US" altLang="zh-TW" sz="2400" dirty="0"/>
          </a:p>
        </p:txBody>
      </p:sp>
    </p:spTree>
    <p:extLst>
      <p:ext uri="{BB962C8B-B14F-4D97-AF65-F5344CB8AC3E}">
        <p14:creationId xmlns:p14="http://schemas.microsoft.com/office/powerpoint/2010/main" val="194276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  <a:solidFill>
            <a:srgbClr val="747179"/>
          </a:solidFill>
        </p:spPr>
        <p:txBody>
          <a:bodyPr>
            <a:normAutofit/>
          </a:bodyPr>
          <a:lstStyle/>
          <a:p>
            <a:pPr algn="ctr"/>
            <a:r>
              <a:rPr lang="zh-TW" altLang="en-US" sz="6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ea"/>
              </a:rPr>
              <a:t>宣導事項</a:t>
            </a:r>
            <a:endParaRPr lang="zh-TW" altLang="en-US" sz="6000" b="1" dirty="0">
              <a:solidFill>
                <a:schemeClr val="accent1">
                  <a:lumMod val="40000"/>
                  <a:lumOff val="60000"/>
                </a:schemeClr>
              </a:solidFill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628800"/>
            <a:ext cx="7706816" cy="435443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TW" altLang="en-US" sz="2800" dirty="0" smtClean="0"/>
              <a:t>借用鑰匙、組合包等設備</a:t>
            </a:r>
            <a:r>
              <a:rPr lang="zh-TW" altLang="en-US" sz="2800" dirty="0"/>
              <a:t>請</a:t>
            </a:r>
            <a:r>
              <a:rPr lang="zh-TW" altLang="en-US" sz="2800" dirty="0" smtClean="0"/>
              <a:t>填寫借用登記簿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筆電、簡報筆須寫編號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並抵押學生證，</a:t>
            </a:r>
            <a:r>
              <a:rPr lang="zh-TW" altLang="en-US" sz="2800" dirty="0"/>
              <a:t>設備</a:t>
            </a:r>
            <a:r>
              <a:rPr lang="zh-TW" altLang="en-US" sz="2800" dirty="0" smtClean="0"/>
              <a:t>用畢後應立即歸還</a:t>
            </a:r>
            <a:r>
              <a:rPr lang="zh-TW" altLang="en-US" sz="2800" dirty="0"/>
              <a:t>，</a:t>
            </a:r>
            <a:r>
              <a:rPr lang="zh-TW" altLang="en-US" sz="2800" dirty="0" smtClean="0"/>
              <a:t>以便其他人借用，若當日歸還時間超過</a:t>
            </a:r>
            <a:r>
              <a:rPr lang="en-US" altLang="zh-TW" sz="2800" dirty="0" smtClean="0"/>
              <a:t>18</a:t>
            </a:r>
            <a:r>
              <a:rPr lang="zh-TW" altLang="en-US" sz="2800" dirty="0" smtClean="0"/>
              <a:t>：</a:t>
            </a:r>
            <a:r>
              <a:rPr lang="en-US" altLang="zh-TW" sz="2800" dirty="0" smtClean="0"/>
              <a:t>30</a:t>
            </a:r>
            <a:r>
              <a:rPr lang="zh-TW" altLang="en-US" sz="2800" dirty="0" smtClean="0"/>
              <a:t>須於隔天早上</a:t>
            </a:r>
            <a:r>
              <a:rPr lang="en-US" altLang="zh-TW" sz="2800" dirty="0" smtClean="0"/>
              <a:t>9</a:t>
            </a:r>
            <a:r>
              <a:rPr lang="zh-TW" altLang="en-US" sz="2800" dirty="0" smtClean="0"/>
              <a:t>點前歸還。</a:t>
            </a:r>
            <a:endParaRPr lang="zh-TW" altLang="en-US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sz="2800" dirty="0" smtClean="0">
                <a:latin typeface="+mn-ea"/>
              </a:rPr>
              <a:t>非上課時間借用教室，請提前至</a:t>
            </a:r>
            <a:r>
              <a:rPr lang="zh-TW" altLang="en-US" sz="2800" dirty="0">
                <a:latin typeface="+mn-ea"/>
              </a:rPr>
              <a:t>系</a:t>
            </a:r>
            <a:r>
              <a:rPr lang="zh-TW" altLang="en-US" sz="2800" dirty="0" smtClean="0">
                <a:latin typeface="+mn-ea"/>
              </a:rPr>
              <a:t>辦公室填寫預約登記簿</a:t>
            </a:r>
            <a:r>
              <a:rPr lang="zh-TW" altLang="en-US" sz="2800" dirty="0" smtClean="0"/>
              <a:t>，以便開啟冷氣電源</a:t>
            </a:r>
            <a:r>
              <a:rPr lang="zh-TW" altLang="en-US" sz="2800" dirty="0" smtClean="0">
                <a:latin typeface="+mn-ea"/>
              </a:rPr>
              <a:t>。</a:t>
            </a:r>
            <a:endParaRPr lang="zh-TW" altLang="en-US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sz="2800" dirty="0" smtClean="0"/>
              <a:t>教室</a:t>
            </a:r>
            <a:r>
              <a:rPr lang="zh-TW" altLang="en-US" sz="2800" dirty="0"/>
              <a:t>使用完畢後，請</a:t>
            </a:r>
            <a:r>
              <a:rPr lang="zh-TW" altLang="en-US" sz="2800" dirty="0" smtClean="0"/>
              <a:t>關閉電燈、吊扇、投影機與</a:t>
            </a:r>
            <a:r>
              <a:rPr lang="zh-TW" altLang="en-US" sz="2800" dirty="0"/>
              <a:t>冷氣</a:t>
            </a:r>
            <a:r>
              <a:rPr lang="zh-TW" altLang="en-US" sz="2800" dirty="0" smtClean="0"/>
              <a:t>電源，並記得帶走隨身物品</a:t>
            </a:r>
            <a:r>
              <a:rPr lang="zh-TW" altLang="en-US" sz="2800" dirty="0" smtClean="0">
                <a:solidFill>
                  <a:schemeClr val="tx2">
                    <a:lumMod val="75000"/>
                  </a:schemeClr>
                </a:solidFill>
              </a:rPr>
              <a:t>。</a:t>
            </a:r>
            <a:endParaRPr lang="en-US" altLang="zh-TW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sz="2800" dirty="0" smtClean="0"/>
              <a:t>請定期至學校個人電子信箱收信以避免遺漏重要訊息通知。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9447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  <a:solidFill>
            <a:srgbClr val="747179"/>
          </a:solidFill>
        </p:spPr>
        <p:txBody>
          <a:bodyPr>
            <a:normAutofit/>
          </a:bodyPr>
          <a:lstStyle/>
          <a:p>
            <a:pPr algn="ctr"/>
            <a:r>
              <a:rPr lang="zh-TW" altLang="en-US" sz="6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ea"/>
              </a:rPr>
              <a:t>教室使用相關設備</a:t>
            </a:r>
            <a:endParaRPr lang="zh-TW" altLang="en-US" sz="6000" b="1" dirty="0">
              <a:solidFill>
                <a:schemeClr val="accent1">
                  <a:lumMod val="40000"/>
                  <a:lumOff val="60000"/>
                </a:schemeClr>
              </a:solidFill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7" y="1700808"/>
            <a:ext cx="7778824" cy="496855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sz="3600" dirty="0" smtClean="0"/>
              <a:t>冷氣遙控器</a:t>
            </a:r>
            <a:r>
              <a:rPr lang="en-US" altLang="zh-TW" sz="2800" dirty="0" smtClean="0">
                <a:solidFill>
                  <a:schemeClr val="tx1">
                    <a:lumMod val="65000"/>
                  </a:schemeClr>
                </a:solidFill>
              </a:rPr>
              <a:t>(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EB105. -</a:t>
            </a:r>
            <a:r>
              <a:rPr lang="zh-TW" altLang="en-US" sz="2000" dirty="0" smtClean="0">
                <a:solidFill>
                  <a:schemeClr val="tx1">
                    <a:lumMod val="65000"/>
                  </a:schemeClr>
                </a:solidFill>
              </a:rPr>
              <a:t>教室牆上</a:t>
            </a:r>
            <a:r>
              <a:rPr lang="en-US" altLang="zh-TW" sz="2800" dirty="0">
                <a:solidFill>
                  <a:schemeClr val="tx1">
                    <a:lumMod val="65000"/>
                  </a:schemeClr>
                </a:solidFill>
              </a:rPr>
              <a:t>)(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EC107-AC</a:t>
            </a:r>
            <a:r>
              <a:rPr lang="zh-TW" altLang="en-US" sz="2000" dirty="0" smtClean="0">
                <a:solidFill>
                  <a:schemeClr val="tx1">
                    <a:lumMod val="65000"/>
                  </a:schemeClr>
                </a:solidFill>
              </a:rPr>
              <a:t>機械室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)(EC108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>
                <a:solidFill>
                  <a:schemeClr val="tx1">
                    <a:lumMod val="65000"/>
                  </a:schemeClr>
                </a:solidFill>
              </a:rPr>
              <a:t>EC109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>
                <a:solidFill>
                  <a:schemeClr val="tx1">
                    <a:lumMod val="65000"/>
                  </a:schemeClr>
                </a:solidFill>
              </a:rPr>
              <a:t>EC205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>
                <a:solidFill>
                  <a:schemeClr val="tx1">
                    <a:lumMod val="65000"/>
                  </a:schemeClr>
                </a:solidFill>
              </a:rPr>
              <a:t>EC301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>
                <a:solidFill>
                  <a:schemeClr val="tx1">
                    <a:lumMod val="65000"/>
                  </a:schemeClr>
                </a:solidFill>
              </a:rPr>
              <a:t>EC303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>
                <a:solidFill>
                  <a:schemeClr val="tx1">
                    <a:lumMod val="65000"/>
                  </a:schemeClr>
                </a:solidFill>
              </a:rPr>
              <a:t>EC501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>
                <a:solidFill>
                  <a:schemeClr val="tx1">
                    <a:lumMod val="65000"/>
                  </a:schemeClr>
                </a:solidFill>
              </a:rPr>
              <a:t>EC502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>
                <a:solidFill>
                  <a:schemeClr val="tx1">
                    <a:lumMod val="65000"/>
                  </a:schemeClr>
                </a:solidFill>
              </a:rPr>
              <a:t>EC503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>
                <a:solidFill>
                  <a:schemeClr val="tx1">
                    <a:lumMod val="65000"/>
                  </a:schemeClr>
                </a:solidFill>
              </a:rPr>
              <a:t>EC504-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組合包內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)</a:t>
            </a:r>
            <a:endParaRPr lang="en-US" altLang="zh-TW" sz="2400" dirty="0">
              <a:solidFill>
                <a:schemeClr val="tx1">
                  <a:lumMod val="6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sz="3600" dirty="0"/>
              <a:t>投影</a:t>
            </a:r>
            <a:r>
              <a:rPr lang="zh-TW" altLang="en-US" sz="3600" dirty="0" smtClean="0"/>
              <a:t>機遙控器</a:t>
            </a:r>
            <a:r>
              <a:rPr lang="en-US" altLang="zh-TW" sz="2800" dirty="0" smtClean="0">
                <a:solidFill>
                  <a:schemeClr val="tx1">
                    <a:lumMod val="65000"/>
                  </a:schemeClr>
                </a:solidFill>
              </a:rPr>
              <a:t>(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EB105-</a:t>
            </a:r>
            <a:r>
              <a:rPr lang="zh-TW" altLang="en-US" sz="2000" dirty="0">
                <a:solidFill>
                  <a:schemeClr val="tx1">
                    <a:lumMod val="65000"/>
                  </a:schemeClr>
                </a:solidFill>
              </a:rPr>
              <a:t>講</a:t>
            </a:r>
            <a:r>
              <a:rPr lang="zh-TW" altLang="en-US" sz="2000" dirty="0" smtClean="0">
                <a:solidFill>
                  <a:schemeClr val="tx1">
                    <a:lumMod val="65000"/>
                  </a:schemeClr>
                </a:solidFill>
              </a:rPr>
              <a:t>桌上</a:t>
            </a:r>
            <a:r>
              <a:rPr lang="en-US" altLang="zh-TW" sz="2800" dirty="0" smtClean="0">
                <a:solidFill>
                  <a:schemeClr val="tx1">
                    <a:lumMod val="65000"/>
                  </a:schemeClr>
                </a:solidFill>
              </a:rPr>
              <a:t>) </a:t>
            </a:r>
            <a:r>
              <a:rPr lang="en-US" altLang="zh-TW" sz="2800" dirty="0">
                <a:solidFill>
                  <a:schemeClr val="tx1">
                    <a:lumMod val="65000"/>
                  </a:schemeClr>
                </a:solidFill>
              </a:rPr>
              <a:t>(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EC107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EC108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EC109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EC301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EC502-E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化</a:t>
            </a:r>
            <a:r>
              <a:rPr lang="zh-TW" altLang="en-US" sz="2000" dirty="0" smtClean="0">
                <a:solidFill>
                  <a:schemeClr val="tx1">
                    <a:lumMod val="65000"/>
                  </a:schemeClr>
                </a:solidFill>
              </a:rPr>
              <a:t>講</a:t>
            </a:r>
            <a:r>
              <a:rPr lang="zh-TW" altLang="en-US" sz="2000" dirty="0">
                <a:solidFill>
                  <a:schemeClr val="tx1">
                    <a:lumMod val="65000"/>
                  </a:schemeClr>
                </a:solidFill>
              </a:rPr>
              <a:t>桌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)(EC501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EC503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EC504 -</a:t>
            </a:r>
            <a:r>
              <a:rPr lang="zh-TW" altLang="en-US" sz="2400" dirty="0">
                <a:solidFill>
                  <a:schemeClr val="tx1">
                    <a:lumMod val="65000"/>
                  </a:schemeClr>
                </a:solidFill>
              </a:rPr>
              <a:t>組合包內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) 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sz="3600" dirty="0" smtClean="0"/>
              <a:t>電腦、筆電</a:t>
            </a:r>
            <a:r>
              <a:rPr lang="en-US" altLang="zh-TW" sz="2800" dirty="0">
                <a:solidFill>
                  <a:schemeClr val="tx1">
                    <a:lumMod val="65000"/>
                  </a:schemeClr>
                </a:solidFill>
              </a:rPr>
              <a:t>(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EC107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EC108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EC109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EC301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EC502-</a:t>
            </a:r>
            <a:r>
              <a:rPr lang="en-US" altLang="zh-TW" sz="2400" b="1" dirty="0" smtClean="0">
                <a:solidFill>
                  <a:schemeClr val="tx1">
                    <a:lumMod val="65000"/>
                  </a:schemeClr>
                </a:solidFill>
              </a:rPr>
              <a:t>E</a:t>
            </a:r>
            <a:r>
              <a:rPr lang="zh-TW" altLang="en-US" sz="2000" b="1" dirty="0" smtClean="0">
                <a:solidFill>
                  <a:schemeClr val="tx1">
                    <a:lumMod val="65000"/>
                  </a:schemeClr>
                </a:solidFill>
              </a:rPr>
              <a:t>化講桌電腦</a:t>
            </a:r>
            <a:r>
              <a:rPr lang="en-US" altLang="zh-TW" sz="2800" dirty="0" smtClean="0">
                <a:solidFill>
                  <a:schemeClr val="tx1">
                    <a:lumMod val="65000"/>
                  </a:schemeClr>
                </a:solidFill>
              </a:rPr>
              <a:t>)(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</a:rPr>
              <a:t>EC501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</a:rPr>
              <a:t>電腦教室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  <a:latin typeface="17"/>
              </a:rPr>
              <a:t>)(</a:t>
            </a:r>
            <a:r>
              <a:rPr lang="zh-TW" altLang="en-US" sz="2400" dirty="0" smtClean="0">
                <a:solidFill>
                  <a:schemeClr val="tx1">
                    <a:lumMod val="65000"/>
                  </a:schemeClr>
                </a:solidFill>
                <a:latin typeface="17"/>
              </a:rPr>
              <a:t>系辦有筆電可外借教學用</a:t>
            </a:r>
            <a:r>
              <a:rPr lang="en-US" altLang="zh-TW" sz="2400" dirty="0" smtClean="0">
                <a:solidFill>
                  <a:schemeClr val="tx1">
                    <a:lumMod val="65000"/>
                  </a:schemeClr>
                </a:solidFill>
                <a:latin typeface="17"/>
              </a:rPr>
              <a:t>)</a:t>
            </a:r>
            <a:endParaRPr lang="en-US" altLang="zh-TW" sz="2400" dirty="0">
              <a:solidFill>
                <a:schemeClr val="tx1">
                  <a:lumMod val="65000"/>
                </a:schemeClr>
              </a:solidFill>
              <a:latin typeface="17"/>
            </a:endParaRPr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sz="3600" dirty="0" smtClean="0"/>
              <a:t>光筆</a:t>
            </a:r>
            <a:r>
              <a:rPr lang="en-US" altLang="zh-TW" sz="3600" dirty="0" smtClean="0"/>
              <a:t>(</a:t>
            </a:r>
            <a:r>
              <a:rPr lang="zh-TW" altLang="en-US" sz="3600" dirty="0" smtClean="0"/>
              <a:t>簡報筆</a:t>
            </a:r>
            <a:r>
              <a:rPr lang="en-US" altLang="zh-TW" sz="3600" dirty="0" smtClean="0"/>
              <a:t>)</a:t>
            </a:r>
            <a:r>
              <a:rPr lang="en-US" altLang="zh-TW" sz="3600" dirty="0"/>
              <a:t> </a:t>
            </a:r>
            <a:r>
              <a:rPr lang="en-US" altLang="zh-TW" sz="2600" dirty="0" smtClean="0">
                <a:solidFill>
                  <a:schemeClr val="tx1">
                    <a:lumMod val="65000"/>
                  </a:schemeClr>
                </a:solidFill>
              </a:rPr>
              <a:t>(</a:t>
            </a:r>
            <a:r>
              <a:rPr lang="zh-TW" altLang="en-US" sz="2600" dirty="0">
                <a:solidFill>
                  <a:schemeClr val="tx1">
                    <a:lumMod val="65000"/>
                  </a:schemeClr>
                </a:solidFill>
              </a:rPr>
              <a:t>系辦</a:t>
            </a:r>
            <a:r>
              <a:rPr lang="zh-TW" altLang="en-US" sz="2600" dirty="0" smtClean="0">
                <a:solidFill>
                  <a:schemeClr val="tx1">
                    <a:lumMod val="65000"/>
                  </a:schemeClr>
                </a:solidFill>
              </a:rPr>
              <a:t>有可</a:t>
            </a:r>
            <a:r>
              <a:rPr lang="zh-TW" altLang="en-US" sz="2600" dirty="0">
                <a:solidFill>
                  <a:schemeClr val="tx1">
                    <a:lumMod val="65000"/>
                  </a:schemeClr>
                </a:solidFill>
              </a:rPr>
              <a:t>外借教學用</a:t>
            </a:r>
            <a:r>
              <a:rPr lang="en-US" altLang="zh-TW" sz="2600" dirty="0" smtClean="0">
                <a:solidFill>
                  <a:schemeClr val="tx1">
                    <a:lumMod val="65000"/>
                  </a:schemeClr>
                </a:solidFill>
              </a:rPr>
              <a:t>)</a:t>
            </a:r>
            <a:endParaRPr lang="en-US" altLang="zh-TW" sz="3600" dirty="0" smtClean="0">
              <a:solidFill>
                <a:schemeClr val="tx1">
                  <a:lumMod val="6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sz="3600" dirty="0" smtClean="0"/>
              <a:t>無線麥克風</a:t>
            </a:r>
            <a:r>
              <a:rPr lang="en-US" altLang="zh-TW" sz="2600" dirty="0" smtClean="0">
                <a:solidFill>
                  <a:schemeClr val="tx1">
                    <a:lumMod val="65000"/>
                  </a:schemeClr>
                </a:solidFill>
              </a:rPr>
              <a:t>(EB105</a:t>
            </a:r>
            <a:r>
              <a:rPr lang="zh-TW" altLang="en-US" sz="26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600" dirty="0" smtClean="0">
                <a:solidFill>
                  <a:schemeClr val="tx1">
                    <a:lumMod val="65000"/>
                  </a:schemeClr>
                </a:solidFill>
              </a:rPr>
              <a:t>EC107</a:t>
            </a:r>
            <a:r>
              <a:rPr lang="zh-TW" altLang="en-US" sz="26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600" dirty="0">
                <a:solidFill>
                  <a:schemeClr val="tx1">
                    <a:lumMod val="65000"/>
                  </a:schemeClr>
                </a:solidFill>
              </a:rPr>
              <a:t>EC108</a:t>
            </a:r>
            <a:r>
              <a:rPr lang="zh-TW" altLang="en-US" sz="26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600" dirty="0">
                <a:solidFill>
                  <a:schemeClr val="tx1">
                    <a:lumMod val="65000"/>
                  </a:schemeClr>
                </a:solidFill>
              </a:rPr>
              <a:t>EC109</a:t>
            </a:r>
            <a:r>
              <a:rPr lang="zh-TW" altLang="en-US" sz="26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600" dirty="0" smtClean="0">
                <a:solidFill>
                  <a:schemeClr val="tx1">
                    <a:lumMod val="65000"/>
                  </a:schemeClr>
                </a:solidFill>
              </a:rPr>
              <a:t>EC301</a:t>
            </a:r>
            <a:r>
              <a:rPr lang="zh-TW" altLang="en-US" sz="26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600" dirty="0">
                <a:solidFill>
                  <a:schemeClr val="tx1">
                    <a:lumMod val="65000"/>
                  </a:schemeClr>
                </a:solidFill>
              </a:rPr>
              <a:t>EC501</a:t>
            </a:r>
            <a:r>
              <a:rPr lang="zh-TW" altLang="en-US" sz="26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600" dirty="0">
                <a:solidFill>
                  <a:schemeClr val="tx1">
                    <a:lumMod val="65000"/>
                  </a:schemeClr>
                </a:solidFill>
              </a:rPr>
              <a:t>EC502</a:t>
            </a:r>
            <a:r>
              <a:rPr lang="zh-TW" altLang="en-US" sz="26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600" dirty="0">
                <a:solidFill>
                  <a:schemeClr val="tx1">
                    <a:lumMod val="65000"/>
                  </a:schemeClr>
                </a:solidFill>
              </a:rPr>
              <a:t>EC503</a:t>
            </a:r>
            <a:r>
              <a:rPr lang="zh-TW" altLang="en-US" sz="2600" dirty="0" smtClean="0">
                <a:solidFill>
                  <a:schemeClr val="tx1">
                    <a:lumMod val="65000"/>
                  </a:schemeClr>
                </a:solidFill>
              </a:rPr>
              <a:t>、</a:t>
            </a:r>
            <a:r>
              <a:rPr lang="en-US" altLang="zh-TW" sz="2600" dirty="0">
                <a:solidFill>
                  <a:schemeClr val="tx1">
                    <a:lumMod val="65000"/>
                  </a:schemeClr>
                </a:solidFill>
              </a:rPr>
              <a:t>EC504-</a:t>
            </a:r>
            <a:r>
              <a:rPr lang="zh-TW" altLang="en-US" sz="2600" dirty="0">
                <a:solidFill>
                  <a:schemeClr val="tx1">
                    <a:lumMod val="65000"/>
                  </a:schemeClr>
                </a:solidFill>
              </a:rPr>
              <a:t>組合包內</a:t>
            </a:r>
            <a:r>
              <a:rPr lang="en-US" altLang="zh-TW" sz="2600" dirty="0">
                <a:solidFill>
                  <a:schemeClr val="tx1">
                    <a:lumMod val="65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en-US" altLang="zh-TW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zh-TW" alt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57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5576" y="2060848"/>
            <a:ext cx="7413104" cy="1872208"/>
          </a:xfrm>
        </p:spPr>
        <p:txBody>
          <a:bodyPr>
            <a:noAutofit/>
          </a:bodyPr>
          <a:lstStyle/>
          <a:p>
            <a:pPr algn="ctr"/>
            <a:r>
              <a:rPr lang="en-US" altLang="zh-TW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Lucida Calligraphy" panose="03010101010101010101" pitchFamily="66" charset="0"/>
              </a:rPr>
              <a:t>Welcome</a:t>
            </a:r>
            <a:r>
              <a:rPr lang="en-US" altLang="zh-TW" sz="7200" b="1" dirty="0" smtClean="0">
                <a:solidFill>
                  <a:schemeClr val="tx1"/>
                </a:solidFill>
              </a:rPr>
              <a:t/>
            </a:r>
            <a:br>
              <a:rPr lang="en-US" altLang="zh-TW" sz="7200" b="1" dirty="0" smtClean="0">
                <a:solidFill>
                  <a:schemeClr val="tx1"/>
                </a:solidFill>
              </a:rPr>
            </a:br>
            <a:r>
              <a:rPr lang="zh-TW" altLang="en-US" sz="72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歡迎加入化材系</a:t>
            </a:r>
            <a:endParaRPr lang="zh-TW" altLang="en-US" sz="72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i="1" dirty="0" smtClean="0"/>
              <a:t>感謝您的聆聽</a:t>
            </a:r>
            <a:r>
              <a:rPr lang="en-US" altLang="zh-TW" sz="3200" i="1" dirty="0" smtClean="0"/>
              <a:t>~</a:t>
            </a:r>
            <a:endParaRPr lang="zh-TW" alt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85690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">
  <a:themeElements>
    <a:clrScheme name="離子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離子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5150</TotalTime>
  <Words>445</Words>
  <Application>Microsoft Office PowerPoint</Application>
  <PresentationFormat>如螢幕大小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5" baseType="lpstr">
      <vt:lpstr>17</vt:lpstr>
      <vt:lpstr>微軟正黑體</vt:lpstr>
      <vt:lpstr>新細明體</vt:lpstr>
      <vt:lpstr>Arial</vt:lpstr>
      <vt:lpstr>Century Gothic</vt:lpstr>
      <vt:lpstr>Lucida Calligraphy</vt:lpstr>
      <vt:lpstr>Wingdings</vt:lpstr>
      <vt:lpstr>Wingdings 3</vt:lpstr>
      <vt:lpstr>離子</vt:lpstr>
      <vt:lpstr>業務介紹與宣導</vt:lpstr>
      <vt:lpstr>主要業務</vt:lpstr>
      <vt:lpstr>宣導事項</vt:lpstr>
      <vt:lpstr>宣導事項</vt:lpstr>
      <vt:lpstr>教室使用相關設備</vt:lpstr>
      <vt:lpstr>Welcome 歡迎加入化材系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業務介紹與宣導</dc:title>
  <dc:creator>ASUS</dc:creator>
  <cp:lastModifiedBy>ASUS</cp:lastModifiedBy>
  <cp:revision>69</cp:revision>
  <dcterms:created xsi:type="dcterms:W3CDTF">2019-08-26T08:14:34Z</dcterms:created>
  <dcterms:modified xsi:type="dcterms:W3CDTF">2021-09-16T02:16:28Z</dcterms:modified>
</cp:coreProperties>
</file>